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F3F7"/>
    <a:srgbClr val="F3F0F4"/>
    <a:srgbClr val="EAE6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3" autoAdjust="0"/>
    <p:restoredTop sz="94660"/>
  </p:normalViewPr>
  <p:slideViewPr>
    <p:cSldViewPr snapToGrid="0">
      <p:cViewPr>
        <p:scale>
          <a:sx n="100" d="100"/>
          <a:sy n="100" d="100"/>
        </p:scale>
        <p:origin x="-1742" y="109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C6780-7DF2-4AE3-89D5-C3B9BAED643E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BD8BB-5DC1-4F38-999A-969835FC1F2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802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BD8BB-5DC1-4F38-999A-969835FC1F2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686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41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923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372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430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819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762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536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403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814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974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697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</a:blip>
          <a:srcRect/>
          <a:stretch>
            <a:fillRect l="-49000" r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179-2D22-49AE-B44A-9E6306FB2476}" type="datetimeFigureOut">
              <a:rPr lang="fr-FR" smtClean="0"/>
              <a:pPr/>
              <a:t>21/05/2018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F1C25-44D2-4DAE-9F63-6793E3ACE27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069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3000"/>
            <a:lum/>
          </a:blip>
          <a:srcRect/>
          <a:tile tx="412750" ty="-2032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81713" y="558630"/>
            <a:ext cx="4658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1600" dirty="0" smtClean="0">
                <a:latin typeface="MS Reference Sans Serif" panose="020B0604030504040204" pitchFamily="34" charset="0"/>
              </a:rPr>
              <a:t>BLANC LIQUOREUX 2015</a:t>
            </a:r>
          </a:p>
          <a:p>
            <a:pPr algn="r">
              <a:lnSpc>
                <a:spcPct val="150000"/>
              </a:lnSpc>
            </a:pPr>
            <a:r>
              <a:rPr lang="fr-FR" sz="1200" dirty="0" smtClean="0">
                <a:latin typeface="MS Reference Sans Serif" panose="020B0604030504040204" pitchFamily="34" charset="0"/>
              </a:rPr>
              <a:t>AOC </a:t>
            </a:r>
            <a:r>
              <a:rPr lang="fr-FR" sz="1200" dirty="0" smtClean="0">
                <a:latin typeface="MS Reference Sans Serif" panose="020B0604030504040204" pitchFamily="34" charset="0"/>
              </a:rPr>
              <a:t>Cadillac</a:t>
            </a:r>
          </a:p>
          <a:p>
            <a:pPr algn="r">
              <a:lnSpc>
                <a:spcPct val="150000"/>
              </a:lnSpc>
            </a:pPr>
            <a:r>
              <a:rPr lang="zh-CN" altLang="en-US" sz="1600" b="1" dirty="0" smtClean="0">
                <a:latin typeface="MS Reference Sans Serif" panose="020B0604030504040204" pitchFamily="34" charset="0"/>
              </a:rPr>
              <a:t>苏奥酒</a:t>
            </a:r>
            <a:r>
              <a:rPr lang="zh-CN" altLang="en-US" sz="1600" b="1" dirty="0" smtClean="0">
                <a:latin typeface="MS Reference Sans Serif" panose="020B0604030504040204" pitchFamily="34" charset="0"/>
              </a:rPr>
              <a:t>庄甜白葡萄酒 </a:t>
            </a:r>
            <a:r>
              <a:rPr lang="en-US" altLang="zh-CN" sz="1600" b="1" dirty="0" smtClean="0">
                <a:latin typeface="MS Reference Sans Serif" panose="020B0604030504040204" pitchFamily="34" charset="0"/>
              </a:rPr>
              <a:t>2015</a:t>
            </a:r>
            <a:r>
              <a:rPr lang="zh-CN" altLang="en-US" sz="1600" b="1" dirty="0" smtClean="0">
                <a:latin typeface="MS Reference Sans Serif" panose="020B0604030504040204" pitchFamily="34" charset="0"/>
              </a:rPr>
              <a:t>年份</a:t>
            </a:r>
            <a:endParaRPr lang="en-US" altLang="zh-CN" sz="1600" b="1" dirty="0" smtClean="0">
              <a:latin typeface="MS Reference Sans Serif" panose="020B060403050404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b="1" dirty="0" smtClean="0">
                <a:latin typeface="MS Reference Sans Serif" panose="020B0604030504040204" pitchFamily="34" charset="0"/>
              </a:rPr>
              <a:t>卡迪亚克</a:t>
            </a:r>
            <a:r>
              <a:rPr lang="zh-CN" altLang="en-US" sz="1200" b="1" dirty="0" smtClean="0">
                <a:latin typeface="MS Reference Sans Serif" panose="020B0604030504040204" pitchFamily="34" charset="0"/>
              </a:rPr>
              <a:t>法定产区</a:t>
            </a:r>
            <a:endParaRPr lang="fr-FR" sz="1200" b="1" dirty="0" smtClean="0">
              <a:latin typeface="MS Reference Sans Serif" panose="020B0604030504040204" pitchFamily="34" charset="0"/>
            </a:endParaRPr>
          </a:p>
          <a:p>
            <a:pPr algn="r"/>
            <a:endParaRPr lang="fr-FR" sz="1200" dirty="0">
              <a:latin typeface="MS Reference Sans Serif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478008" y="2218449"/>
            <a:ext cx="40517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位置：</a:t>
            </a:r>
            <a:r>
              <a:rPr lang="zh-CN" altLang="en-US" sz="1200" dirty="0" smtClean="0"/>
              <a:t>酒庄位于波尔多丘卡迪亚克法定产区，葡萄园面积</a:t>
            </a:r>
            <a:r>
              <a:rPr lang="fr-FR" sz="1200" dirty="0" smtClean="0"/>
              <a:t>66</a:t>
            </a:r>
            <a:r>
              <a:rPr lang="zh-CN" altLang="en-US" sz="1200" dirty="0" smtClean="0"/>
              <a:t>公顷，朝向南方</a:t>
            </a:r>
            <a:r>
              <a:rPr lang="fr-FR" sz="1200" dirty="0" smtClean="0"/>
              <a:t>-</a:t>
            </a:r>
            <a:r>
              <a:rPr lang="zh-CN" altLang="en-US" sz="1200" dirty="0" smtClean="0"/>
              <a:t>东南方，葡萄种植在粘土砂砾</a:t>
            </a:r>
            <a:r>
              <a:rPr lang="zh-CN" altLang="en-US" sz="1200" dirty="0" smtClean="0"/>
              <a:t>坡地。</a:t>
            </a:r>
            <a:endParaRPr lang="en-US" altLang="zh-CN" sz="1200" dirty="0" smtClean="0"/>
          </a:p>
          <a:p>
            <a:pPr marL="171450" indent="-171450" algn="just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种植方式</a:t>
            </a:r>
            <a:r>
              <a:rPr lang="zh-CN" altLang="en-US" sz="1200" dirty="0" smtClean="0"/>
              <a:t>：有机农业种植</a:t>
            </a:r>
            <a:endParaRPr lang="en-US" altLang="zh-CN" sz="1200" dirty="0" smtClean="0"/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endParaRPr lang="en-US" altLang="zh-CN" sz="1200" dirty="0" smtClean="0"/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葡萄</a:t>
            </a:r>
            <a:r>
              <a:rPr lang="zh-CN" altLang="en-US" sz="1200" b="1" dirty="0" smtClean="0"/>
              <a:t>品种</a:t>
            </a:r>
            <a:r>
              <a:rPr lang="zh-CN" altLang="en-US" sz="1200" dirty="0" smtClean="0"/>
              <a:t>：</a:t>
            </a:r>
            <a:r>
              <a:rPr lang="fr-FR" altLang="zh-CN" sz="1200" dirty="0" smtClean="0"/>
              <a:t>50</a:t>
            </a:r>
            <a:r>
              <a:rPr lang="fr-FR" sz="1200" dirty="0" smtClean="0"/>
              <a:t>%</a:t>
            </a:r>
            <a:r>
              <a:rPr lang="zh-CN" altLang="en-US" sz="1200" dirty="0" smtClean="0"/>
              <a:t>长</a:t>
            </a:r>
            <a:r>
              <a:rPr lang="zh-CN" altLang="en-US" sz="1200" dirty="0" smtClean="0"/>
              <a:t>相思 </a:t>
            </a:r>
            <a:r>
              <a:rPr lang="en-US" altLang="zh-CN" sz="1200" dirty="0" smtClean="0"/>
              <a:t>– 5</a:t>
            </a:r>
            <a:r>
              <a:rPr lang="fr-FR" altLang="zh-CN" sz="1200" dirty="0" smtClean="0"/>
              <a:t>0</a:t>
            </a:r>
            <a:r>
              <a:rPr lang="fr-FR" sz="1200" dirty="0" smtClean="0"/>
              <a:t>%</a:t>
            </a:r>
            <a:r>
              <a:rPr lang="zh-CN" altLang="en-US" sz="1200" dirty="0" smtClean="0"/>
              <a:t>赛美蓉</a:t>
            </a:r>
            <a:endParaRPr lang="zh-CN" altLang="en-US" sz="1200" dirty="0" smtClean="0"/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endParaRPr lang="zh-CN" altLang="en-US" sz="1200" dirty="0" smtClean="0"/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密度</a:t>
            </a:r>
            <a:r>
              <a:rPr lang="zh-CN" altLang="en-US" sz="1200" dirty="0" smtClean="0"/>
              <a:t>：</a:t>
            </a:r>
            <a:r>
              <a:rPr lang="en-US" altLang="zh-CN" sz="1200" dirty="0" smtClean="0"/>
              <a:t>5000</a:t>
            </a:r>
            <a:r>
              <a:rPr lang="zh-CN" altLang="en-US" sz="1200" dirty="0" smtClean="0"/>
              <a:t>株</a:t>
            </a:r>
            <a:r>
              <a:rPr lang="fr-FR" sz="1200" dirty="0" smtClean="0"/>
              <a:t>/</a:t>
            </a:r>
            <a:r>
              <a:rPr lang="zh-CN" altLang="en-US" sz="1200" dirty="0" smtClean="0"/>
              <a:t>公顷</a:t>
            </a:r>
            <a:endParaRPr lang="fr-FR" sz="1200" dirty="0" smtClean="0"/>
          </a:p>
          <a:p>
            <a:pPr defTabSz="504000">
              <a:lnSpc>
                <a:spcPts val="1500"/>
              </a:lnSpc>
            </a:pPr>
            <a:endParaRPr lang="fr-FR" sz="1200" dirty="0" smtClean="0">
              <a:cs typeface="AngsanaUPC" panose="02020603050405020304" pitchFamily="18" charset="-34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zh-CN" altLang="en-US" sz="1200" b="1" dirty="0" smtClean="0">
                <a:cs typeface="AngsanaUPC" panose="02020603050405020304" pitchFamily="18" charset="-34"/>
              </a:rPr>
              <a:t>酿造</a:t>
            </a:r>
            <a:r>
              <a:rPr lang="zh-CN" altLang="en-US" sz="1200" b="1" dirty="0" smtClean="0">
                <a:cs typeface="AngsanaUPC" panose="02020603050405020304" pitchFamily="18" charset="-34"/>
              </a:rPr>
              <a:t>：</a:t>
            </a:r>
            <a:r>
              <a:rPr lang="zh-CN" altLang="en-US" sz="1200" dirty="0" smtClean="0">
                <a:cs typeface="AngsanaUPC" panose="02020603050405020304" pitchFamily="18" charset="-34"/>
              </a:rPr>
              <a:t>手工采摘，连续分拣，气动压榨，可控温不锈钢酒罐内进行发酵。</a:t>
            </a: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defTabSz="504000">
              <a:lnSpc>
                <a:spcPts val="1500"/>
              </a:lnSpc>
            </a:pPr>
            <a:endParaRPr lang="fr-FR" sz="1200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培酒</a:t>
            </a:r>
            <a:r>
              <a:rPr lang="zh-CN" altLang="en-US" sz="1200" b="1" dirty="0" smtClean="0"/>
              <a:t>：</a:t>
            </a:r>
            <a:r>
              <a:rPr lang="zh-CN" altLang="en-US" sz="1200" dirty="0" smtClean="0"/>
              <a:t>一次经酒桶内培</a:t>
            </a:r>
            <a:r>
              <a:rPr lang="zh-CN" altLang="en-US" sz="1200" dirty="0" smtClean="0"/>
              <a:t>酒</a:t>
            </a:r>
            <a:r>
              <a:rPr lang="en-US" altLang="zh-CN" sz="1200" dirty="0" smtClean="0"/>
              <a:t>15</a:t>
            </a:r>
            <a:r>
              <a:rPr lang="zh-CN" altLang="en-US" sz="1200" dirty="0" smtClean="0"/>
              <a:t>个月，</a:t>
            </a:r>
            <a:r>
              <a:rPr lang="en-US" altLang="zh-CN" sz="1200" dirty="0" smtClean="0"/>
              <a:t>100%</a:t>
            </a:r>
            <a:r>
              <a:rPr lang="zh-CN" altLang="en-US" sz="1200" dirty="0" smtClean="0"/>
              <a:t>法国橡木桶。</a:t>
            </a:r>
            <a:endParaRPr lang="fr-FR" sz="1200" dirty="0" smtClean="0"/>
          </a:p>
          <a:p>
            <a:endParaRPr lang="fr-FR" sz="1200" b="1" dirty="0" smtClean="0">
              <a:cs typeface="AngsanaUPC" panose="02020603050405020304" pitchFamily="18" charset="-34"/>
            </a:endParaRP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产量</a:t>
            </a:r>
            <a:r>
              <a:rPr lang="zh-CN" altLang="en-US" sz="1200" dirty="0" smtClean="0"/>
              <a:t>：</a:t>
            </a:r>
            <a:r>
              <a:rPr lang="fr-FR" sz="1200" dirty="0" smtClean="0"/>
              <a:t>500ml</a:t>
            </a:r>
            <a:r>
              <a:rPr lang="zh-CN" altLang="en-US" sz="1200" dirty="0" smtClean="0"/>
              <a:t>，</a:t>
            </a:r>
            <a:r>
              <a:rPr lang="fr-FR" altLang="zh-CN" sz="1200" dirty="0" smtClean="0"/>
              <a:t>58</a:t>
            </a:r>
            <a:r>
              <a:rPr lang="fr-FR" sz="1200" dirty="0" smtClean="0"/>
              <a:t>00</a:t>
            </a:r>
            <a:r>
              <a:rPr lang="zh-CN" altLang="en-US" sz="1200" dirty="0" smtClean="0"/>
              <a:t>瓶</a:t>
            </a:r>
            <a:endParaRPr lang="en-US" altLang="zh-CN" sz="1200" dirty="0" smtClean="0"/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endParaRPr lang="en-US" altLang="zh-CN" sz="1200" dirty="0" smtClean="0"/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品鉴：</a:t>
            </a:r>
            <a:r>
              <a:rPr lang="zh-CN" altLang="en-US" sz="1200" dirty="0" smtClean="0"/>
              <a:t>该款</a:t>
            </a:r>
            <a:r>
              <a:rPr lang="en-US" altLang="zh-CN" sz="1200" dirty="0" smtClean="0"/>
              <a:t>2015</a:t>
            </a:r>
            <a:r>
              <a:rPr lang="zh-CN" altLang="en-US" sz="1200" dirty="0" smtClean="0"/>
              <a:t>年份甜白葡萄酒拥有美丽的金黄色酒裙，带有水果蜜饯、香料面包和香草的香气。香甜柔滑和优雅木香之间完美平衡，有菠萝、柑橘类水果的味道，饱满持久且清新。</a:t>
            </a:r>
            <a:endParaRPr lang="en-US" altLang="zh-CN" sz="1200" dirty="0" smtClean="0"/>
          </a:p>
          <a:p>
            <a:pPr marL="171450" indent="-171450" defTabSz="504000">
              <a:lnSpc>
                <a:spcPts val="1500"/>
              </a:lnSpc>
            </a:pPr>
            <a:r>
              <a:rPr lang="zh-CN" altLang="en-US" sz="1200" smtClean="0">
                <a:latin typeface="+mj-lt"/>
              </a:rPr>
              <a:t>     这</a:t>
            </a:r>
            <a:r>
              <a:rPr lang="zh-CN" altLang="en-US" sz="1200" dirty="0" smtClean="0">
                <a:latin typeface="+mj-lt"/>
              </a:rPr>
              <a:t>款卡迪亚克产区</a:t>
            </a:r>
            <a:r>
              <a:rPr lang="zh-CN" altLang="en-US" sz="1200" smtClean="0">
                <a:latin typeface="+mj-lt"/>
              </a:rPr>
              <a:t>甜白葡萄酒可以</a:t>
            </a:r>
            <a:r>
              <a:rPr lang="zh-CN" altLang="en-US" sz="1200" dirty="0" smtClean="0">
                <a:latin typeface="+mj-lt"/>
              </a:rPr>
              <a:t>现在就饮用，也可以陈年后饮用。</a:t>
            </a:r>
            <a:endParaRPr lang="fr-FR" sz="1200" dirty="0" smtClean="0"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b="1" dirty="0" smtClean="0">
              <a:latin typeface="+mj-lt"/>
              <a:cs typeface="AngsanaUPC" panose="02020603050405020304" pitchFamily="18" charset="-34"/>
            </a:endParaRPr>
          </a:p>
          <a:p>
            <a:pPr marL="171450" indent="-171450" defTabSz="504000">
              <a:lnSpc>
                <a:spcPts val="1500"/>
              </a:lnSpc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侍酒温度</a:t>
            </a:r>
            <a:r>
              <a:rPr lang="zh-CN" altLang="en-US" sz="1200" dirty="0" smtClean="0"/>
              <a:t>：</a:t>
            </a:r>
            <a:r>
              <a:rPr lang="fr-FR" sz="1200" dirty="0" smtClean="0"/>
              <a:t>10-12</a:t>
            </a:r>
            <a:r>
              <a:rPr lang="en-US" altLang="zh-CN" sz="1200" dirty="0" smtClean="0"/>
              <a:t>°</a:t>
            </a:r>
            <a:r>
              <a:rPr lang="fr-FR" sz="1200" dirty="0" smtClean="0"/>
              <a:t>C</a:t>
            </a:r>
            <a:endParaRPr lang="zh-CN" altLang="en-US" sz="1200" dirty="0" smtClean="0"/>
          </a:p>
          <a:p>
            <a:pPr algn="just" defTabSz="504000">
              <a:lnSpc>
                <a:spcPts val="1500"/>
              </a:lnSpc>
            </a:pPr>
            <a:endParaRPr lang="fr-FR" sz="1200" dirty="0" smtClean="0">
              <a:cs typeface="AngsanaUPC" panose="02020603050405020304" pitchFamily="18" charset="-34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zh-CN" altLang="en-US" sz="1200" b="1" dirty="0" smtClean="0"/>
              <a:t>陈年时间</a:t>
            </a:r>
            <a:r>
              <a:rPr lang="zh-CN" altLang="en-US" sz="1200" dirty="0" smtClean="0"/>
              <a:t>：</a:t>
            </a:r>
            <a:r>
              <a:rPr lang="fr-FR" sz="1200" dirty="0" smtClean="0"/>
              <a:t>10</a:t>
            </a:r>
            <a:r>
              <a:rPr lang="zh-CN" altLang="en-US" sz="1200" dirty="0" smtClean="0"/>
              <a:t>年</a:t>
            </a:r>
            <a:endParaRPr lang="en-US" altLang="zh-CN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>
              <a:latin typeface="MS Reference Sans Serif" panose="020B0604030504040204" pitchFamily="34" charset="0"/>
              <a:cs typeface="AngsanaUPC" panose="02020603050405020304" pitchFamily="18" charset="-34"/>
            </a:endParaRPr>
          </a:p>
          <a:p>
            <a:pPr defTabSz="612000">
              <a:lnSpc>
                <a:spcPts val="1500"/>
              </a:lnSpc>
            </a:pPr>
            <a:endParaRPr lang="fr-FR" sz="1200" dirty="0">
              <a:latin typeface="MS Reference Sans Serif" panose="020B0604030504040204" pitchFamily="34" charset="0"/>
              <a:cs typeface="AngsanaUPC" panose="02020603050405020304" pitchFamily="18" charset="-34"/>
            </a:endParaRPr>
          </a:p>
          <a:p>
            <a:pPr defTabSz="612000">
              <a:lnSpc>
                <a:spcPts val="1500"/>
              </a:lnSpc>
            </a:pPr>
            <a:endParaRPr lang="fr-FR" sz="1150" dirty="0">
              <a:latin typeface="MS Reference Sans Serif" panose="020B0604030504040204" pitchFamily="34" charset="0"/>
              <a:cs typeface="AngsanaUPC" panose="02020603050405020304" pitchFamily="18" charset="-34"/>
            </a:endParaRPr>
          </a:p>
          <a:p>
            <a:pPr defTabSz="612000">
              <a:lnSpc>
                <a:spcPts val="1500"/>
              </a:lnSpc>
            </a:pPr>
            <a:endParaRPr lang="fr-FR" sz="1150" dirty="0">
              <a:latin typeface="MS Reference Sans Serif" panose="020B0604030504040204" pitchFamily="34" charset="0"/>
              <a:cs typeface="AngsanaUPC" panose="02020603050405020304" pitchFamily="18" charset="-34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979" y="580759"/>
            <a:ext cx="1920029" cy="1101656"/>
          </a:xfrm>
          <a:prstGeom prst="rect">
            <a:avLst/>
          </a:prstGeom>
        </p:spPr>
      </p:pic>
      <p:sp>
        <p:nvSpPr>
          <p:cNvPr id="8" name="Espace réservé du pied de page 31"/>
          <p:cNvSpPr>
            <a:spLocks noGrp="1"/>
          </p:cNvSpPr>
          <p:nvPr>
            <p:ph type="ftr" sz="quarter" idx="11"/>
          </p:nvPr>
        </p:nvSpPr>
        <p:spPr>
          <a:xfrm>
            <a:off x="0" y="9308894"/>
            <a:ext cx="6858000" cy="527403"/>
          </a:xfrm>
        </p:spPr>
        <p:txBody>
          <a:bodyPr/>
          <a:lstStyle/>
          <a:p>
            <a:r>
              <a:rPr lang="fr-FR" dirty="0"/>
              <a:t>SCEA du Château </a:t>
            </a:r>
            <a:r>
              <a:rPr lang="fr-FR" dirty="0" err="1"/>
              <a:t>Suau</a:t>
            </a:r>
            <a:r>
              <a:rPr lang="fr-FR" dirty="0"/>
              <a:t> – 33550 CAPIAN -  + 33 556 721 </a:t>
            </a:r>
            <a:r>
              <a:rPr lang="fr-FR" dirty="0" smtClean="0"/>
              <a:t>906 Monique </a:t>
            </a:r>
            <a:r>
              <a:rPr lang="fr-FR" dirty="0"/>
              <a:t>Bonnet + 33 609 822 </a:t>
            </a:r>
            <a:r>
              <a:rPr lang="fr-FR" dirty="0" smtClean="0"/>
              <a:t>372 </a:t>
            </a:r>
            <a:r>
              <a:rPr lang="fr-FR" dirty="0"/>
              <a:t>- monique.bonnet@wanadoo.fr</a:t>
            </a:r>
          </a:p>
          <a:p>
            <a:r>
              <a:rPr lang="fr-FR" dirty="0"/>
              <a:t>Laure Baduel + 33 616 481 939 -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laure.baduel@blendsfrance.com www.chateausuau.com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979" y="2218449"/>
            <a:ext cx="1310007" cy="540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0438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841</TotalTime>
  <Words>228</Words>
  <Application>Microsoft Office PowerPoint</Application>
  <PresentationFormat>A4 纸张(210x297 毫米)</PresentationFormat>
  <Paragraphs>29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Thème Office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</dc:creator>
  <cp:lastModifiedBy>User</cp:lastModifiedBy>
  <cp:revision>81</cp:revision>
  <cp:lastPrinted>2017-10-12T08:25:40Z</cp:lastPrinted>
  <dcterms:created xsi:type="dcterms:W3CDTF">2017-09-20T10:41:31Z</dcterms:created>
  <dcterms:modified xsi:type="dcterms:W3CDTF">2018-05-20T16:35:36Z</dcterms:modified>
</cp:coreProperties>
</file>