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fr-FR"/>
    </a:defPPr>
    <a:lvl1pPr marL="0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7"/>
    <a:srgbClr val="F3F0F4"/>
    <a:srgbClr val="EAE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25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C6780-7DF2-4AE3-89D5-C3B9BAED643E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BD8BB-5DC1-4F38-999A-969835FC1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02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BD8BB-5DC1-4F38-999A-969835FC1F2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86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1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23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72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30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19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2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36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03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3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74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97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</a:blip>
          <a:srcRect/>
          <a:stretch>
            <a:fillRect l="-49000" r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179-2D22-49AE-B44A-9E6306FB2476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F1C25-44D2-4DAE-9F63-6793E3ACE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69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3000"/>
            <a:lum/>
          </a:blip>
          <a:srcRect/>
          <a:tile tx="412750" ty="-2032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81713" y="558630"/>
            <a:ext cx="4658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latin typeface="MS Reference Sans Serif" panose="020B0604030504040204" pitchFamily="34" charset="0"/>
              </a:rPr>
              <a:t>BLANC LIQUOREUX 2015</a:t>
            </a:r>
          </a:p>
          <a:p>
            <a:pPr algn="r"/>
            <a:r>
              <a:rPr lang="fr-FR" sz="1200" dirty="0" smtClean="0">
                <a:latin typeface="MS Reference Sans Serif" panose="020B0604030504040204" pitchFamily="34" charset="0"/>
              </a:rPr>
              <a:t>AOC Cadillac</a:t>
            </a:r>
            <a:endParaRPr lang="fr-FR" sz="1200" dirty="0">
              <a:latin typeface="MS Reference Sans Serif" panose="020B060403050404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478008" y="2218449"/>
            <a:ext cx="4051780" cy="610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200" b="1" dirty="0">
                <a:latin typeface="+mj-lt"/>
              </a:rPr>
              <a:t>Location : </a:t>
            </a:r>
            <a:r>
              <a:rPr lang="en-US" sz="1200" dirty="0">
                <a:latin typeface="+mj-lt"/>
              </a:rPr>
              <a:t>The vineyard is located in the Cadillac </a:t>
            </a:r>
            <a:r>
              <a:rPr lang="en-US" sz="1200" dirty="0" err="1">
                <a:latin typeface="+mj-lt"/>
              </a:rPr>
              <a:t>Côtes</a:t>
            </a:r>
            <a:r>
              <a:rPr lang="en-US" sz="1200" dirty="0">
                <a:latin typeface="+mj-lt"/>
              </a:rPr>
              <a:t> de Bordeaux appellation, and encompasses 66 hectares. The vines, planted in gravel and clay « terroir », benefits from favorable south-south-east facing slopes and plateaus.</a:t>
            </a:r>
          </a:p>
          <a:p>
            <a:pPr defTabSz="504000">
              <a:lnSpc>
                <a:spcPts val="1500"/>
              </a:lnSpc>
            </a:pPr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fr-FR" sz="1200" b="1" dirty="0" err="1">
                <a:latin typeface="+mj-lt"/>
                <a:cs typeface="AngsanaUPC" panose="02020603050405020304" pitchFamily="18" charset="-34"/>
              </a:rPr>
              <a:t>Cultivation</a:t>
            </a:r>
            <a:r>
              <a:rPr lang="fr-FR" sz="1200" b="1" dirty="0">
                <a:latin typeface="+mj-lt"/>
                <a:cs typeface="AngsanaUPC" panose="02020603050405020304" pitchFamily="18" charset="-34"/>
              </a:rPr>
              <a:t> : 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Organic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winegrowing</a:t>
            </a:r>
            <a:endParaRPr lang="fr-FR" sz="1200" dirty="0">
              <a:latin typeface="+mj-lt"/>
              <a:cs typeface="AngsanaUPC" panose="02020603050405020304" pitchFamily="18" charset="-34"/>
            </a:endParaRPr>
          </a:p>
          <a:p>
            <a:pPr defTabSz="504000">
              <a:lnSpc>
                <a:spcPts val="1500"/>
              </a:lnSpc>
            </a:pPr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fr-FR" sz="1200" b="1" dirty="0" err="1">
                <a:latin typeface="+mj-lt"/>
                <a:cs typeface="AngsanaUPC" panose="02020603050405020304" pitchFamily="18" charset="-34"/>
              </a:rPr>
              <a:t>Grape</a:t>
            </a:r>
            <a:r>
              <a:rPr lang="fr-FR" sz="1200" b="1" dirty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b="1" dirty="0" err="1">
                <a:latin typeface="+mj-lt"/>
                <a:cs typeface="AngsanaUPC" panose="02020603050405020304" pitchFamily="18" charset="-34"/>
              </a:rPr>
              <a:t>varieties</a:t>
            </a:r>
            <a:r>
              <a:rPr lang="fr-FR" sz="1200" b="1" dirty="0">
                <a:latin typeface="+mj-lt"/>
                <a:cs typeface="AngsanaUPC" panose="02020603050405020304" pitchFamily="18" charset="-34"/>
              </a:rPr>
              <a:t>:</a:t>
            </a:r>
            <a:r>
              <a:rPr lang="fr-FR" sz="1200" dirty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>
                <a:latin typeface="+mj-lt"/>
              </a:rPr>
              <a:t>5</a:t>
            </a:r>
            <a:r>
              <a:rPr lang="fr-FR" sz="1200" dirty="0" smtClean="0">
                <a:latin typeface="+mj-lt"/>
              </a:rPr>
              <a:t>0</a:t>
            </a:r>
            <a:r>
              <a:rPr lang="fr-FR" sz="1200" dirty="0">
                <a:latin typeface="+mj-lt"/>
              </a:rPr>
              <a:t>% Sauvignon – </a:t>
            </a:r>
            <a:r>
              <a:rPr lang="fr-FR" sz="1200" dirty="0" smtClean="0">
                <a:latin typeface="+mj-lt"/>
              </a:rPr>
              <a:t>50</a:t>
            </a:r>
            <a:r>
              <a:rPr lang="fr-FR" sz="1200" dirty="0">
                <a:latin typeface="+mj-lt"/>
              </a:rPr>
              <a:t>% Sémillon</a:t>
            </a:r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fr-FR" sz="1200" b="1" dirty="0" err="1">
                <a:latin typeface="+mj-lt"/>
                <a:cs typeface="AngsanaUPC" panose="02020603050405020304" pitchFamily="18" charset="-34"/>
              </a:rPr>
              <a:t>Density</a:t>
            </a:r>
            <a:r>
              <a:rPr lang="fr-FR" sz="1200" b="1" dirty="0">
                <a:latin typeface="+mj-lt"/>
                <a:cs typeface="AngsanaUPC" panose="02020603050405020304" pitchFamily="18" charset="-34"/>
              </a:rPr>
              <a:t> :</a:t>
            </a:r>
            <a:r>
              <a:rPr lang="fr-FR" sz="1200" dirty="0">
                <a:latin typeface="+mj-lt"/>
                <a:cs typeface="AngsanaUPC" panose="02020603050405020304" pitchFamily="18" charset="-34"/>
              </a:rPr>
              <a:t> 5000 </a:t>
            </a:r>
            <a:r>
              <a:rPr lang="fr-FR" sz="1200" dirty="0" err="1">
                <a:latin typeface="+mj-lt"/>
                <a:cs typeface="AngsanaUPC" panose="02020603050405020304" pitchFamily="18" charset="-34"/>
              </a:rPr>
              <a:t>feet</a:t>
            </a:r>
            <a:r>
              <a:rPr lang="fr-FR" sz="1200" dirty="0">
                <a:latin typeface="+mj-lt"/>
                <a:cs typeface="AngsanaUPC" panose="02020603050405020304" pitchFamily="18" charset="-34"/>
              </a:rPr>
              <a:t>/ha</a:t>
            </a:r>
          </a:p>
          <a:p>
            <a:pPr defTabSz="504000">
              <a:lnSpc>
                <a:spcPts val="1500"/>
              </a:lnSpc>
            </a:pPr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>
                <a:latin typeface="+mj-lt"/>
                <a:cs typeface="AngsanaUPC" panose="02020603050405020304" pitchFamily="18" charset="-34"/>
              </a:rPr>
              <a:t>Vinification : </a:t>
            </a:r>
            <a:r>
              <a:rPr lang="fr-FR" sz="1200" dirty="0" err="1">
                <a:latin typeface="+mj-lt"/>
                <a:cs typeface="AngsanaUPC" panose="02020603050405020304" pitchFamily="18" charset="-34"/>
              </a:rPr>
              <a:t>Selective</a:t>
            </a:r>
            <a:r>
              <a:rPr lang="fr-FR" sz="1200" dirty="0">
                <a:latin typeface="+mj-lt"/>
                <a:cs typeface="AngsanaUPC" panose="02020603050405020304" pitchFamily="18" charset="-34"/>
              </a:rPr>
              <a:t> hand picking . </a:t>
            </a:r>
            <a:r>
              <a:rPr lang="fr-FR" sz="1200" dirty="0" err="1">
                <a:latin typeface="+mj-lt"/>
                <a:cs typeface="AngsanaUPC" panose="02020603050405020304" pitchFamily="18" charset="-34"/>
              </a:rPr>
              <a:t>Pneumatic</a:t>
            </a:r>
            <a:r>
              <a:rPr lang="fr-FR" sz="1200" dirty="0">
                <a:latin typeface="+mj-lt"/>
                <a:cs typeface="AngsanaUPC" panose="02020603050405020304" pitchFamily="18" charset="-34"/>
              </a:rPr>
              <a:t> pressing, fermentation in </a:t>
            </a:r>
            <a:r>
              <a:rPr lang="fr-FR" sz="1200" dirty="0" err="1">
                <a:latin typeface="+mj-lt"/>
                <a:cs typeface="AngsanaUPC" panose="02020603050405020304" pitchFamily="18" charset="-34"/>
              </a:rPr>
              <a:t>thermoregulated</a:t>
            </a:r>
            <a:r>
              <a:rPr lang="fr-FR" sz="1200" dirty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>
                <a:latin typeface="+mj-lt"/>
                <a:cs typeface="AngsanaUPC" panose="02020603050405020304" pitchFamily="18" charset="-34"/>
              </a:rPr>
              <a:t>stainless</a:t>
            </a:r>
            <a:r>
              <a:rPr lang="fr-FR" sz="1200" dirty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>
                <a:latin typeface="+mj-lt"/>
                <a:cs typeface="AngsanaUPC" panose="02020603050405020304" pitchFamily="18" charset="-34"/>
              </a:rPr>
              <a:t>steel</a:t>
            </a:r>
            <a:r>
              <a:rPr lang="fr-FR" sz="1200" dirty="0">
                <a:latin typeface="+mj-lt"/>
                <a:cs typeface="AngsanaUPC" panose="02020603050405020304" pitchFamily="18" charset="-34"/>
              </a:rPr>
              <a:t> tanks.</a:t>
            </a:r>
          </a:p>
          <a:p>
            <a:endParaRPr lang="fr-FR" sz="1200" dirty="0"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err="1">
                <a:latin typeface="+mj-lt"/>
              </a:rPr>
              <a:t>Ageing</a:t>
            </a:r>
            <a:r>
              <a:rPr lang="fr-FR" sz="1200" b="1" dirty="0">
                <a:latin typeface="+mj-lt"/>
              </a:rPr>
              <a:t> : </a:t>
            </a:r>
            <a:r>
              <a:rPr lang="fr-FR" sz="1200" dirty="0">
                <a:latin typeface="+mj-lt"/>
              </a:rPr>
              <a:t>15 </a:t>
            </a:r>
            <a:r>
              <a:rPr lang="fr-FR" sz="1200" dirty="0" err="1">
                <a:latin typeface="+mj-lt"/>
              </a:rPr>
              <a:t>months</a:t>
            </a:r>
            <a:r>
              <a:rPr lang="fr-FR" sz="1200" dirty="0">
                <a:latin typeface="+mj-lt"/>
              </a:rPr>
              <a:t> </a:t>
            </a:r>
            <a:r>
              <a:rPr lang="fr-FR" sz="1200" dirty="0" err="1">
                <a:latin typeface="+mj-lt"/>
              </a:rPr>
              <a:t>ageing</a:t>
            </a:r>
            <a:r>
              <a:rPr lang="fr-FR" sz="1200" dirty="0">
                <a:latin typeface="+mj-lt"/>
              </a:rPr>
              <a:t> in 100% french </a:t>
            </a:r>
            <a:r>
              <a:rPr lang="fr-FR" sz="1200" dirty="0" err="1">
                <a:latin typeface="+mj-lt"/>
              </a:rPr>
              <a:t>oak</a:t>
            </a:r>
            <a:r>
              <a:rPr lang="fr-FR" sz="1200" dirty="0">
                <a:latin typeface="+mj-lt"/>
              </a:rPr>
              <a:t> barrels.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b="1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fr-FR" sz="1200" b="1" dirty="0">
                <a:latin typeface="+mj-lt"/>
                <a:cs typeface="AngsanaUPC" panose="02020603050405020304" pitchFamily="18" charset="-34"/>
              </a:rPr>
              <a:t>Production : </a:t>
            </a:r>
            <a:r>
              <a:rPr lang="fr-FR" sz="1200" dirty="0">
                <a:latin typeface="+mj-lt"/>
              </a:rPr>
              <a:t>5800 </a:t>
            </a:r>
            <a:r>
              <a:rPr lang="fr-FR" sz="1200" dirty="0" err="1">
                <a:latin typeface="+mj-lt"/>
              </a:rPr>
              <a:t>bottles</a:t>
            </a:r>
            <a:r>
              <a:rPr lang="fr-FR" sz="1200" dirty="0">
                <a:latin typeface="+mj-lt"/>
              </a:rPr>
              <a:t> of  50 cl</a:t>
            </a:r>
          </a:p>
          <a:p>
            <a:pPr defTabSz="504000">
              <a:lnSpc>
                <a:spcPts val="1500"/>
              </a:lnSpc>
            </a:pPr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>
                <a:latin typeface="+mj-lt"/>
                <a:cs typeface="AngsanaUPC" panose="02020603050405020304" pitchFamily="18" charset="-34"/>
              </a:rPr>
              <a:t>Dégustation </a:t>
            </a:r>
            <a:r>
              <a:rPr lang="fr-FR" sz="1200" b="1" dirty="0" smtClean="0">
                <a:latin typeface="+mj-lt"/>
                <a:cs typeface="AngsanaUPC" panose="02020603050405020304" pitchFamily="18" charset="-34"/>
              </a:rPr>
              <a:t>: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With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a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beautiful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golden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yellow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,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this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2015 vintage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reveals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aromas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of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candied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fruit,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gingerbread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and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vanilla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. A subtile balance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between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tasty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mellow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and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elegant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oakiness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offers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a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wine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with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aromas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of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pineapple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and citrus, ampl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e and persistant,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characterized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by a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beautifull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freshness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. A « gourmet » Cadillac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that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will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be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enjoyed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today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and for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many</a:t>
            </a:r>
            <a:r>
              <a:rPr lang="fr-FR" sz="1200" dirty="0" smtClean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dirty="0" err="1" smtClean="0">
                <a:latin typeface="+mj-lt"/>
                <a:cs typeface="AngsanaUPC" panose="02020603050405020304" pitchFamily="18" charset="-34"/>
              </a:rPr>
              <a:t>years</a:t>
            </a:r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err="1">
                <a:latin typeface="+mj-lt"/>
                <a:cs typeface="AngsanaUPC" panose="02020603050405020304" pitchFamily="18" charset="-34"/>
              </a:rPr>
              <a:t>Serving</a:t>
            </a:r>
            <a:r>
              <a:rPr lang="fr-FR" sz="1200" b="1" dirty="0">
                <a:latin typeface="+mj-lt"/>
                <a:cs typeface="AngsanaUPC" panose="02020603050405020304" pitchFamily="18" charset="-34"/>
              </a:rPr>
              <a:t> </a:t>
            </a:r>
            <a:r>
              <a:rPr lang="fr-FR" sz="1200" b="1" dirty="0" err="1">
                <a:latin typeface="+mj-lt"/>
                <a:cs typeface="AngsanaUPC" panose="02020603050405020304" pitchFamily="18" charset="-34"/>
              </a:rPr>
              <a:t>temperature</a:t>
            </a:r>
            <a:r>
              <a:rPr lang="fr-FR" sz="1200" b="1" dirty="0">
                <a:latin typeface="+mj-lt"/>
                <a:cs typeface="AngsanaUPC" panose="02020603050405020304" pitchFamily="18" charset="-34"/>
              </a:rPr>
              <a:t>: </a:t>
            </a:r>
            <a:r>
              <a:rPr lang="fr-FR" sz="1200" dirty="0">
                <a:latin typeface="+mj-lt"/>
              </a:rPr>
              <a:t>10°-12° C</a:t>
            </a:r>
          </a:p>
          <a:p>
            <a:pPr defTabSz="504000">
              <a:lnSpc>
                <a:spcPts val="1500"/>
              </a:lnSpc>
            </a:pPr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err="1">
                <a:latin typeface="+mj-lt"/>
                <a:cs typeface="AngsanaUPC" panose="02020603050405020304" pitchFamily="18" charset="-34"/>
              </a:rPr>
              <a:t>Bottle</a:t>
            </a:r>
            <a:r>
              <a:rPr lang="fr-FR" sz="1200" b="1" dirty="0">
                <a:latin typeface="+mj-lt"/>
                <a:cs typeface="AngsanaUPC" panose="02020603050405020304" pitchFamily="18" charset="-34"/>
              </a:rPr>
              <a:t> life : </a:t>
            </a:r>
            <a:r>
              <a:rPr lang="fr-FR" sz="1200" dirty="0">
                <a:latin typeface="+mj-lt"/>
              </a:rPr>
              <a:t>10 ans</a:t>
            </a:r>
            <a:endParaRPr lang="fr-FR" sz="1200" dirty="0">
              <a:latin typeface="+mj-lt"/>
              <a:cs typeface="AngsanaUPC" panose="02020603050405020304" pitchFamily="18" charset="-34"/>
            </a:endParaRPr>
          </a:p>
          <a:p>
            <a:pPr defTabSz="612000">
              <a:lnSpc>
                <a:spcPts val="1500"/>
              </a:lnSpc>
            </a:pPr>
            <a:endParaRPr lang="fr-FR" sz="1200" dirty="0">
              <a:latin typeface="+mj-lt"/>
              <a:cs typeface="AngsanaUPC" panose="02020603050405020304" pitchFamily="18" charset="-34"/>
            </a:endParaRPr>
          </a:p>
          <a:p>
            <a:pPr defTabSz="612000">
              <a:lnSpc>
                <a:spcPts val="1500"/>
              </a:lnSpc>
            </a:pPr>
            <a:endParaRPr lang="fr-FR" sz="1200" dirty="0">
              <a:latin typeface="+mj-lt"/>
              <a:cs typeface="AngsanaUPC" panose="02020603050405020304" pitchFamily="18" charset="-34"/>
            </a:endParaRPr>
          </a:p>
          <a:p>
            <a:pPr defTabSz="612000">
              <a:lnSpc>
                <a:spcPts val="1500"/>
              </a:lnSpc>
            </a:pPr>
            <a:endParaRPr lang="fr-FR" sz="1200" dirty="0">
              <a:latin typeface="+mj-lt"/>
              <a:cs typeface="AngsanaUPC" panose="02020603050405020304" pitchFamily="18" charset="-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79" y="580759"/>
            <a:ext cx="1920029" cy="1101656"/>
          </a:xfrm>
          <a:prstGeom prst="rect">
            <a:avLst/>
          </a:prstGeom>
        </p:spPr>
      </p:pic>
      <p:sp>
        <p:nvSpPr>
          <p:cNvPr id="8" name="Espace réservé du pied de page 31"/>
          <p:cNvSpPr>
            <a:spLocks noGrp="1"/>
          </p:cNvSpPr>
          <p:nvPr>
            <p:ph type="ftr" sz="quarter" idx="11"/>
          </p:nvPr>
        </p:nvSpPr>
        <p:spPr>
          <a:xfrm>
            <a:off x="0" y="9308894"/>
            <a:ext cx="6858000" cy="527403"/>
          </a:xfrm>
        </p:spPr>
        <p:txBody>
          <a:bodyPr/>
          <a:lstStyle/>
          <a:p>
            <a:r>
              <a:rPr lang="fr-FR" dirty="0"/>
              <a:t>SCEA du Château </a:t>
            </a:r>
            <a:r>
              <a:rPr lang="fr-FR" dirty="0" err="1"/>
              <a:t>Suau</a:t>
            </a:r>
            <a:r>
              <a:rPr lang="fr-FR" dirty="0"/>
              <a:t> – 33550 CAPIAN -  + 33 556 721 </a:t>
            </a:r>
            <a:r>
              <a:rPr lang="fr-FR" dirty="0" smtClean="0"/>
              <a:t>906 Monique </a:t>
            </a:r>
            <a:r>
              <a:rPr lang="fr-FR" dirty="0"/>
              <a:t>Bonnet + 33 609 822 </a:t>
            </a:r>
            <a:r>
              <a:rPr lang="fr-FR" dirty="0" smtClean="0"/>
              <a:t>372 </a:t>
            </a:r>
            <a:r>
              <a:rPr lang="fr-FR" dirty="0"/>
              <a:t>- monique.bonnet@wanadoo.fr</a:t>
            </a:r>
          </a:p>
          <a:p>
            <a:r>
              <a:rPr lang="fr-FR" dirty="0"/>
              <a:t>Laure Baduel + 33 616 481 939 -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laure.baduel@blendsfrance.com www.chateausuau.com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79" y="2218449"/>
            <a:ext cx="1310007" cy="540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4381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</TotalTime>
  <Words>182</Words>
  <Application>Microsoft Office PowerPoint</Application>
  <PresentationFormat>Format A4 (210 x 297 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AngsanaUPC</vt:lpstr>
      <vt:lpstr>Arial</vt:lpstr>
      <vt:lpstr>Calibri</vt:lpstr>
      <vt:lpstr>Calibri Light</vt:lpstr>
      <vt:lpstr>MS Reference Sans Serif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80</cp:revision>
  <cp:lastPrinted>2017-10-12T08:25:40Z</cp:lastPrinted>
  <dcterms:created xsi:type="dcterms:W3CDTF">2017-09-20T10:41:31Z</dcterms:created>
  <dcterms:modified xsi:type="dcterms:W3CDTF">2018-05-21T08:48:28Z</dcterms:modified>
</cp:coreProperties>
</file>